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56" r:id="rId2"/>
    <p:sldId id="257" r:id="rId3"/>
    <p:sldId id="268" r:id="rId4"/>
    <p:sldId id="269" r:id="rId5"/>
    <p:sldId id="259" r:id="rId6"/>
    <p:sldId id="258" r:id="rId7"/>
    <p:sldId id="260" r:id="rId8"/>
    <p:sldId id="261" r:id="rId9"/>
    <p:sldId id="263" r:id="rId10"/>
    <p:sldId id="262" r:id="rId11"/>
    <p:sldId id="264" r:id="rId12"/>
    <p:sldId id="265" r:id="rId13"/>
    <p:sldId id="267" r:id="rId14"/>
    <p:sldId id="266" r:id="rId15"/>
    <p:sldId id="270" r:id="rId16"/>
    <p:sldId id="271" r:id="rId17"/>
    <p:sldId id="277" r:id="rId18"/>
    <p:sldId id="278" r:id="rId19"/>
    <p:sldId id="272" r:id="rId20"/>
    <p:sldId id="275" r:id="rId21"/>
    <p:sldId id="273" r:id="rId22"/>
    <p:sldId id="274" r:id="rId23"/>
    <p:sldId id="279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gif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99592" y="908720"/>
            <a:ext cx="8044408" cy="2830466"/>
          </a:xfrm>
        </p:spPr>
        <p:txBody>
          <a:bodyPr>
            <a:normAutofit/>
          </a:bodyPr>
          <a:lstStyle/>
          <a:p>
            <a:pPr lvl="0" algn="ctr"/>
            <a:r>
              <a:rPr lang="ru-RU" sz="3600" dirty="0" smtClean="0"/>
              <a:t>КАРТОГРАФИЧЕСКИЕ ИССЛЕДОВАНИЯ ГЕОДИНАМИЧЕСКИХ</a:t>
            </a:r>
            <a:br>
              <a:rPr lang="ru-RU" sz="3600" dirty="0" smtClean="0"/>
            </a:br>
            <a:r>
              <a:rPr lang="ru-RU" sz="3600" dirty="0" smtClean="0"/>
              <a:t>ПРОЦЕССОВ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2051720" y="404664"/>
            <a:ext cx="6172200" cy="1894362"/>
          </a:xfrm>
        </p:spPr>
        <p:txBody>
          <a:bodyPr>
            <a:normAutofit/>
          </a:bodyPr>
          <a:lstStyle/>
          <a:p>
            <a:r>
              <a:rPr lang="ru-RU" dirty="0" smtClean="0"/>
              <a:t>План: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2051720" y="2060848"/>
            <a:ext cx="6768752" cy="3096344"/>
          </a:xfrm>
        </p:spPr>
        <p:txBody>
          <a:bodyPr>
            <a:normAutofit/>
          </a:bodyPr>
          <a:lstStyle/>
          <a:p>
            <a:pPr marL="342900" lvl="0" indent="-342900">
              <a:buAutoNum type="arabicPeriod"/>
            </a:pPr>
            <a:r>
              <a:rPr lang="ru-RU" dirty="0" smtClean="0"/>
              <a:t>Понятие картография</a:t>
            </a:r>
          </a:p>
          <a:p>
            <a:pPr marL="342900" lvl="0" indent="-342900">
              <a:buAutoNum type="arabicPeriod"/>
            </a:pPr>
            <a:r>
              <a:rPr lang="ru-RU" dirty="0" smtClean="0"/>
              <a:t>Картографические исследования геодинамических процессов</a:t>
            </a:r>
          </a:p>
          <a:p>
            <a:pPr marL="342900" lvl="0" indent="-342900">
              <a:buFont typeface="Wingdings"/>
              <a:buAutoNum type="arabicPeriod"/>
            </a:pPr>
            <a:r>
              <a:rPr lang="ru-RU" dirty="0" smtClean="0"/>
              <a:t>Гис технологии в картографических исследованиях геодинамических процессов</a:t>
            </a:r>
          </a:p>
          <a:p>
            <a:pPr marL="342900" lvl="0" indent="-342900">
              <a:buAutoNum type="arabicPeriod"/>
            </a:pPr>
            <a:r>
              <a:rPr lang="ru-RU" dirty="0" smtClean="0"/>
              <a:t>Программное обеспечение для создании карт</a:t>
            </a:r>
          </a:p>
          <a:p>
            <a:pPr marL="342900" lvl="0" indent="-342900">
              <a:buAutoNum type="arabicPeriod"/>
            </a:pPr>
            <a:endParaRPr lang="ru-RU" dirty="0" smtClean="0"/>
          </a:p>
          <a:p>
            <a:pPr marL="342900" lvl="0" indent="-342900">
              <a:buAutoNum type="arabicPeriod"/>
            </a:pPr>
            <a:endParaRPr lang="ru-RU" dirty="0" smtClean="0"/>
          </a:p>
          <a:p>
            <a:pPr marL="342900" lvl="0" indent="-342900">
              <a:buAutoNum type="arabicPeriod"/>
            </a:pP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ctr"/>
            <a:r>
              <a:rPr lang="ru-RU" dirty="0" smtClean="0"/>
              <a:t>Понятие картография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ru-RU" b="1" i="1" dirty="0" smtClean="0"/>
              <a:t>Картография</a:t>
            </a:r>
            <a:r>
              <a:rPr lang="ru-RU" dirty="0" smtClean="0"/>
              <a:t> – наука об отображении явлений природы и общества на географических картах и других картографических произведениях, о свойствах этих изображений, методах их создания и использования. В более широкой трактовке картография включает технологию и производственную деятельность.</a:t>
            </a:r>
          </a:p>
          <a:p>
            <a:pPr algn="just"/>
            <a:r>
              <a:rPr lang="ru-RU" dirty="0" smtClean="0"/>
              <a:t>Достижения картографии материализованы в географических картах, атласах, рельефных картах, глобусах и других картографических произведениях, составляющих продукцию картографической отрасли промышленности.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ctr"/>
            <a:r>
              <a:rPr lang="ru-RU" dirty="0" smtClean="0"/>
              <a:t>1. Картографические исследования геодинамических процессов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 геодинамическом картографировании должны развиваться два направления: фундаментальное и оперативное.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124744"/>
            <a:ext cx="8219256" cy="648072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Геодинамическое картографирование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83568" y="2852936"/>
            <a:ext cx="2448272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smtClean="0"/>
              <a:t>фундаментальное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652120" y="2780928"/>
            <a:ext cx="2232248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smtClean="0"/>
              <a:t>оперативное</a:t>
            </a:r>
            <a:endParaRPr lang="ru-RU" dirty="0"/>
          </a:p>
        </p:txBody>
      </p:sp>
      <p:sp>
        <p:nvSpPr>
          <p:cNvPr id="7" name="Стрелка вниз 6"/>
          <p:cNvSpPr/>
          <p:nvPr/>
        </p:nvSpPr>
        <p:spPr>
          <a:xfrm>
            <a:off x="1835696" y="2060848"/>
            <a:ext cx="360040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низ 7"/>
          <p:cNvSpPr/>
          <p:nvPr/>
        </p:nvSpPr>
        <p:spPr>
          <a:xfrm>
            <a:off x="6444208" y="2060848"/>
            <a:ext cx="360040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Picture 4" descr="coverag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861048"/>
            <a:ext cx="7272808" cy="27915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2" cstate="print"/>
          <a:srcRect t="6683" r="1448" b="1779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Содержимое 1"/>
          <p:cNvSpPr>
            <a:spLocks noGrp="1"/>
          </p:cNvSpPr>
          <p:nvPr>
            <p:ph sz="quarter" idx="1"/>
          </p:nvPr>
        </p:nvSpPr>
        <p:spPr>
          <a:xfrm>
            <a:off x="539552" y="1556792"/>
            <a:ext cx="7560840" cy="3096344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ru-RU" dirty="0" smtClean="0"/>
              <a:t>Содержании карт отражаются наиболее стабильные, в основном качественные характеристики. Они создаются на основе геологической и геофизической информации с частичным привлечением данных систем космической геодезии и не требуют систематического обновления. </a:t>
            </a:r>
          </a:p>
          <a:p>
            <a:endParaRPr lang="ru-RU" dirty="0"/>
          </a:p>
        </p:txBody>
      </p:sp>
      <p:sp>
        <p:nvSpPr>
          <p:cNvPr id="6" name="Заголовок 3"/>
          <p:cNvSpPr txBox="1">
            <a:spLocks/>
          </p:cNvSpPr>
          <p:nvPr/>
        </p:nvSpPr>
        <p:spPr>
          <a:xfrm>
            <a:off x="467544" y="764704"/>
            <a:ext cx="7683624" cy="55399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anchor="b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0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фундаментальное</a:t>
            </a:r>
            <a:endParaRPr kumimoji="0" lang="ru-RU" sz="3000" b="0" i="0" u="none" strike="noStrike" kern="1200" cap="small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Picture 8" descr="ikono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5029200"/>
            <a:ext cx="2743200" cy="1828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7" descr="Рисунок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4288" y="908720"/>
            <a:ext cx="1677080" cy="936104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4809307"/>
            <a:ext cx="3292772" cy="2048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Содержимое 1"/>
          <p:cNvSpPr>
            <a:spLocks noGrp="1"/>
          </p:cNvSpPr>
          <p:nvPr>
            <p:ph sz="quarter" idx="1"/>
          </p:nvPr>
        </p:nvSpPr>
        <p:spPr>
          <a:xfrm>
            <a:off x="3491880" y="1772816"/>
            <a:ext cx="4680520" cy="4536504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dirty="0" smtClean="0"/>
              <a:t>Карты оперативного направления обеспечивают мониторинг геодинамических процессов, для их создания используется оперативная сейсмологическая информация, данные наблюдений систем космической геодезии, результаты геодинамического моделирования. Элементы содержания этих карт в основном имеют количественные оценки.</a:t>
            </a:r>
            <a:endParaRPr lang="ru-RU" dirty="0"/>
          </a:p>
        </p:txBody>
      </p:sp>
      <p:sp>
        <p:nvSpPr>
          <p:cNvPr id="6" name="Заголовок 3"/>
          <p:cNvSpPr txBox="1">
            <a:spLocks/>
          </p:cNvSpPr>
          <p:nvPr/>
        </p:nvSpPr>
        <p:spPr>
          <a:xfrm>
            <a:off x="251520" y="260648"/>
            <a:ext cx="7467600" cy="55399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anchor="b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0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оперативное</a:t>
            </a:r>
            <a:endParaRPr kumimoji="0" lang="ru-RU" sz="3000" b="0" i="0" u="none" strike="noStrike" kern="1200" cap="small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1844824"/>
            <a:ext cx="3429000" cy="254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539552" y="332656"/>
            <a:ext cx="7848872" cy="201622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 отмеченных направлениях геодинамического картографирования наиболее перспективно создание карт двух видов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654300"/>
            <a:ext cx="7745412" cy="420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124744"/>
            <a:ext cx="8219256" cy="648072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>наиболее перспективные для создание карт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11560" y="2708920"/>
            <a:ext cx="3888432" cy="9233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smtClean="0"/>
              <a:t>отображающие многоплановую характеристику геодинамической ситуации 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788024" y="2708920"/>
            <a:ext cx="3888432" cy="9233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smtClean="0"/>
              <a:t>представляющие отдельные геодинамические параметры</a:t>
            </a:r>
          </a:p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7" name="Стрелка вниз 6"/>
          <p:cNvSpPr/>
          <p:nvPr/>
        </p:nvSpPr>
        <p:spPr>
          <a:xfrm>
            <a:off x="2555776" y="2060848"/>
            <a:ext cx="360040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низ 7"/>
          <p:cNvSpPr/>
          <p:nvPr/>
        </p:nvSpPr>
        <p:spPr>
          <a:xfrm>
            <a:off x="6444208" y="2060848"/>
            <a:ext cx="360040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3945187"/>
            <a:ext cx="4824536" cy="2912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63067"/>
            <a:ext cx="1979712" cy="20949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75856" y="0"/>
            <a:ext cx="5184576" cy="2924944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отображающие многоплановую характеристику геодинамической ситуации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716832" y="3284984"/>
            <a:ext cx="7427168" cy="1828800"/>
          </a:xfrm>
        </p:spPr>
        <p:txBody>
          <a:bodyPr/>
          <a:lstStyle/>
          <a:p>
            <a:r>
              <a:rPr lang="ru-RU" dirty="0" smtClean="0"/>
              <a:t>границы плит разного иерархического уровня</a:t>
            </a:r>
          </a:p>
          <a:p>
            <a:r>
              <a:rPr lang="ru-RU" dirty="0" smtClean="0"/>
              <a:t>границы или ареалы геодинамических зон </a:t>
            </a:r>
          </a:p>
          <a:p>
            <a:r>
              <a:rPr lang="ru-RU" dirty="0" smtClean="0"/>
              <a:t>центры вращения плит </a:t>
            </a:r>
          </a:p>
          <a:p>
            <a:r>
              <a:rPr lang="ru-RU" dirty="0" smtClean="0"/>
              <a:t>активные тектонические разломы и т.п.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"/>
            <a:ext cx="3347864" cy="3354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04137" y="1124744"/>
            <a:ext cx="2439863" cy="16236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3429000"/>
            <a:ext cx="3120013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188640"/>
            <a:ext cx="6635080" cy="122413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представляющие отдельные геодинамические параметры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971600" y="1340768"/>
            <a:ext cx="7467600" cy="2116832"/>
          </a:xfrm>
        </p:spPr>
        <p:txBody>
          <a:bodyPr/>
          <a:lstStyle/>
          <a:p>
            <a:r>
              <a:rPr lang="ru-RU" dirty="0" smtClean="0"/>
              <a:t>наблюденные скорости движения точек</a:t>
            </a:r>
          </a:p>
          <a:p>
            <a:r>
              <a:rPr lang="ru-RU" dirty="0" smtClean="0"/>
              <a:t>невязки скоростей</a:t>
            </a:r>
          </a:p>
          <a:p>
            <a:r>
              <a:rPr lang="ru-RU" dirty="0" smtClean="0"/>
              <a:t>гипоцентры землетрясений</a:t>
            </a:r>
          </a:p>
          <a:p>
            <a:r>
              <a:rPr lang="ru-RU" dirty="0" smtClean="0"/>
              <a:t>в перспективе - различные виды деформаций</a:t>
            </a:r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4463" y="144463"/>
            <a:ext cx="1431067" cy="9802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07904" y="4590393"/>
            <a:ext cx="5184576" cy="2267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SPOT DE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"/>
            <a:ext cx="8208912" cy="1484784"/>
          </a:xfrm>
          <a:prstGeom prst="rect">
            <a:avLst/>
          </a:prstGeom>
          <a:noFill/>
          <a:ln w="9525">
            <a:solidFill>
              <a:srgbClr val="6699FF"/>
            </a:solidFill>
            <a:miter lim="800000"/>
            <a:headEnd/>
            <a:tailEnd/>
          </a:ln>
          <a:effectLst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348880"/>
            <a:ext cx="8885238" cy="4509120"/>
          </a:xfrm>
          <a:prstGeom prst="rect">
            <a:avLst/>
          </a:prstGeom>
          <a:noFill/>
          <a:ln w="9525">
            <a:solidFill>
              <a:schemeClr val="folHlink"/>
            </a:solidFill>
            <a:miter lim="800000"/>
            <a:headEnd/>
            <a:tailEnd/>
          </a:ln>
        </p:spPr>
      </p:pic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83568" y="980728"/>
            <a:ext cx="8075240" cy="151216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just"/>
            <a:r>
              <a:rPr lang="ru-RU" dirty="0" smtClean="0"/>
              <a:t>Основное назначение карт первого вида 1 зафиксировать современный уровень геодинамической концепции.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003232" cy="168478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Карты второго вида должны обеспечивать постоянный анализ геодинамической ситуации, должны стать инструментом геодинамических исследований.</a:t>
            </a:r>
          </a:p>
          <a:p>
            <a:endParaRPr lang="ru-RU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501008"/>
            <a:ext cx="7848872" cy="3001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799834"/>
            <a:ext cx="4392488" cy="3058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835696" y="188640"/>
            <a:ext cx="6768752" cy="331236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ru-RU" dirty="0" smtClean="0"/>
              <a:t>Полноценное развитие геодинамического картографирования, особенно его оперативного направления, невозможно без использования ГИС-технологий. Только в этих условиях может быть организовано, в частности, периодическое картографирование скоростных показателей, позволяющее отслеживать происходящие изменения.</a:t>
            </a:r>
          </a:p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463" y="144463"/>
            <a:ext cx="16002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92080" y="3904761"/>
            <a:ext cx="2664296" cy="29532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404664"/>
            <a:ext cx="7323584" cy="1503040"/>
          </a:xfrm>
        </p:spPr>
        <p:txBody>
          <a:bodyPr>
            <a:normAutofit/>
          </a:bodyPr>
          <a:lstStyle/>
          <a:p>
            <a:pPr lvl="0" algn="ctr"/>
            <a:r>
              <a:rPr lang="ru-RU" dirty="0" smtClean="0"/>
              <a:t>3. Гис технологии в картографических исследованиях геодинамических процессов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1560" y="1984248"/>
            <a:ext cx="7704856" cy="4181056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ru-RU" dirty="0" smtClean="0"/>
              <a:t>Под </a:t>
            </a:r>
            <a:r>
              <a:rPr lang="ru-RU" dirty="0" err="1" smtClean="0"/>
              <a:t>геоинформационной</a:t>
            </a:r>
            <a:r>
              <a:rPr lang="ru-RU" dirty="0" smtClean="0"/>
              <a:t> системой понимается система, обеспечивающая сбор, хранение, обработку, доступ, отображение и распространение пространственно-координированных данных. ГИС содержит данные о пространственных объектах в форме их цифровых представлений (векторных, растровых, </a:t>
            </a:r>
            <a:r>
              <a:rPr lang="ru-RU" dirty="0" err="1" smtClean="0"/>
              <a:t>квадротомических</a:t>
            </a:r>
            <a:r>
              <a:rPr lang="ru-RU" dirty="0" smtClean="0"/>
              <a:t> и иных) </a:t>
            </a:r>
          </a:p>
          <a:p>
            <a:pPr algn="just">
              <a:buNone/>
            </a:pPr>
            <a:r>
              <a:rPr lang="ru-RU" dirty="0" smtClean="0"/>
              <a:t>     Таким образом, для хранения геологической информации, быстрого удобного доступа к ней на основе местоположения и создания на базе этих данных высококачественных карт разного назначения наилучшим образом подходит ГИС-технология.</a:t>
            </a:r>
            <a:br>
              <a:rPr lang="ru-RU" dirty="0" smtClean="0"/>
            </a:br>
            <a:r>
              <a:rPr lang="ru-RU" dirty="0" smtClean="0"/>
              <a:t>ГИС предлагает совершенно новый путь развития картографии, преодолевая главные недостатки традиционных карт: их статичность и ограниченную емкость. ГИС управляет визуализацией объектов карты, позволяя работать с теми из них, которые интересуют нас в данный момент. Фактически при этом осуществляется переход от сложных, часто перегруженных карт, к серии взаимоувязанных карт специализированных объектов, что обеспечивает высокую структурированность информации и позволяет ее эффективно использовать и анализировать.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548680"/>
            <a:ext cx="8291264" cy="4968552"/>
          </a:xfrm>
        </p:spPr>
        <p:txBody>
          <a:bodyPr/>
          <a:lstStyle/>
          <a:p>
            <a:r>
              <a:rPr lang="ru-RU" dirty="0" smtClean="0"/>
              <a:t>Целью построения геологической и тектонической карты с использованием ГИС-технологий является создание источника фундаментальной геологической информации, обеспечивающей развитие геологической науки, общих знаний о геологическом строении и </a:t>
            </a:r>
            <a:r>
              <a:rPr lang="ru-RU" dirty="0" err="1" smtClean="0"/>
              <a:t>минерагеническом</a:t>
            </a:r>
            <a:r>
              <a:rPr lang="ru-RU" dirty="0" smtClean="0"/>
              <a:t> потенциале осадочного чехла и кристаллического фундамента, о динамике геологических процессов и явлений. Использование таких карт облегчает разработку и реализацию стратегических вопросов изучения и рационального использования недр 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95536" y="476672"/>
            <a:ext cx="6347048" cy="4997152"/>
          </a:xfrm>
        </p:spPr>
        <p:txBody>
          <a:bodyPr>
            <a:normAutofit lnSpcReduction="10000"/>
          </a:bodyPr>
          <a:lstStyle/>
          <a:p>
            <a:r>
              <a:rPr lang="ru-RU" b="1" i="1" dirty="0" smtClean="0"/>
              <a:t>Структуру</a:t>
            </a:r>
            <a:r>
              <a:rPr lang="ru-RU" dirty="0" smtClean="0"/>
              <a:t> ГИС обычно представляют как набор </a:t>
            </a:r>
            <a:r>
              <a:rPr lang="ru-RU" b="1" i="1" dirty="0" smtClean="0"/>
              <a:t>информационных слоев</a:t>
            </a:r>
            <a:r>
              <a:rPr lang="ru-RU" dirty="0" smtClean="0"/>
              <a:t> . К примеру, базовый слой содержит данные о рельефе, затем следуют слои гидрографии, дорожной сети, населенных пунктов, почв, растительного покрова, распространения загрязняющих веществ и т.д. Условно эти слои можно рассматривать в виде «этажерки», на каждой полочке которой хранится карта или цифровая информация по определенной теме.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00192" y="3789040"/>
            <a:ext cx="2195289" cy="3068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620688"/>
            <a:ext cx="7467600" cy="5853264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При создании ГИС главное внимание всегда уделяют выбору географической </a:t>
            </a:r>
            <a:r>
              <a:rPr lang="ru-RU" b="1" i="1" dirty="0" smtClean="0"/>
              <a:t>основы</a:t>
            </a:r>
            <a:r>
              <a:rPr lang="ru-RU" dirty="0" smtClean="0"/>
              <a:t> и </a:t>
            </a:r>
            <a:r>
              <a:rPr lang="ru-RU" b="1" i="1" dirty="0" smtClean="0"/>
              <a:t>базовой карты</a:t>
            </a:r>
            <a:r>
              <a:rPr lang="ru-RU" dirty="0" smtClean="0"/>
              <a:t>, которая служит каркасом для последующей привязки, совмещения и координирования всех данных, поступающих в ГИС, для взаимного согласования информационных слоев и последующего анализа с применением оверлея. В зависимости от тематики и проблемной ориентации ГИС в качестве базовых могут быть избраны:</a:t>
            </a:r>
          </a:p>
          <a:p>
            <a:r>
              <a:rPr lang="ru-RU" dirty="0" smtClean="0"/>
              <a:t>карты административно-территориального деления;</a:t>
            </a:r>
          </a:p>
          <a:p>
            <a:r>
              <a:rPr lang="ru-RU" dirty="0" smtClean="0"/>
              <a:t>топографические и общегеографические карты;</a:t>
            </a:r>
          </a:p>
          <a:p>
            <a:r>
              <a:rPr lang="ru-RU" dirty="0" smtClean="0"/>
              <a:t>кадастровые карты и планы;</a:t>
            </a:r>
          </a:p>
          <a:p>
            <a:r>
              <a:rPr lang="ru-RU" dirty="0" smtClean="0"/>
              <a:t>фотокарты и фотопортреты местности;</a:t>
            </a:r>
          </a:p>
          <a:p>
            <a:r>
              <a:rPr lang="ru-RU" dirty="0" smtClean="0"/>
              <a:t>ландшафтные карты;</a:t>
            </a:r>
          </a:p>
          <a:p>
            <a:r>
              <a:rPr lang="ru-RU" dirty="0" smtClean="0"/>
              <a:t>карты природного районирования и схемы природных контуров;</a:t>
            </a:r>
          </a:p>
          <a:p>
            <a:r>
              <a:rPr lang="ru-RU" dirty="0" smtClean="0"/>
              <a:t>карты использования земель.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ctr"/>
            <a:r>
              <a:rPr lang="ru-RU" dirty="0" smtClean="0"/>
              <a:t>Программное обеспечение для создании карт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1"/>
          </p:nvPr>
        </p:nvSpPr>
        <p:spPr>
          <a:xfrm>
            <a:off x="323528" y="1196752"/>
            <a:ext cx="7601272" cy="527720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dirty="0" smtClean="0"/>
              <a:t>     </a:t>
            </a:r>
            <a:r>
              <a:rPr lang="en-US" b="1" dirty="0" smtClean="0"/>
              <a:t>Target for </a:t>
            </a:r>
            <a:r>
              <a:rPr lang="en-US" b="1" dirty="0" err="1" smtClean="0"/>
              <a:t>ArcGIS</a:t>
            </a:r>
            <a:r>
              <a:rPr lang="en-US" b="1" dirty="0" smtClean="0"/>
              <a:t> </a:t>
            </a:r>
            <a:endParaRPr lang="ru-RU" b="1" dirty="0" smtClean="0"/>
          </a:p>
          <a:p>
            <a:r>
              <a:rPr lang="ru-RU" dirty="0" smtClean="0"/>
              <a:t>Объединение скважинных данных с наземными данными такими как, геологические, геохимические и геофизические, с помощью планов, графиков и разрезов. </a:t>
            </a:r>
          </a:p>
          <a:p>
            <a:r>
              <a:rPr lang="ru-RU" dirty="0" smtClean="0"/>
              <a:t> Обновление скважинных данных, разрезов и планов при помощи одного щелчка мышью. </a:t>
            </a:r>
          </a:p>
          <a:p>
            <a:r>
              <a:rPr lang="ru-RU" dirty="0" smtClean="0"/>
              <a:t> Автоматическое создание легенды, включая литологический крап. </a:t>
            </a:r>
          </a:p>
          <a:p>
            <a:r>
              <a:rPr lang="ru-RU" dirty="0" smtClean="0"/>
              <a:t>Представление геологических, геохимических, геофизических и геотехнических данных в едином графическом окне. </a:t>
            </a:r>
          </a:p>
          <a:p>
            <a:r>
              <a:rPr lang="ru-RU" dirty="0" smtClean="0"/>
              <a:t> Построение до 32 каротажных кривых с возможностью выбора типа данных и граф. </a:t>
            </a:r>
          </a:p>
          <a:p>
            <a:r>
              <a:rPr lang="ru-RU" dirty="0" smtClean="0"/>
              <a:t> Отображение данных в 3D со скважинами, поверхностями и трехмерными моделями. </a:t>
            </a:r>
          </a:p>
          <a:p>
            <a:r>
              <a:rPr lang="ru-RU" dirty="0" smtClean="0"/>
              <a:t> Построение </a:t>
            </a:r>
            <a:r>
              <a:rPr lang="ru-RU" dirty="0" err="1" smtClean="0"/>
              <a:t>гридов</a:t>
            </a:r>
            <a:r>
              <a:rPr lang="ru-RU" dirty="0" smtClean="0"/>
              <a:t> поверхностей с использованием эффективных методов минимальной кривизны, </a:t>
            </a:r>
            <a:r>
              <a:rPr lang="ru-RU" dirty="0" err="1" smtClean="0"/>
              <a:t>кригинга</a:t>
            </a:r>
            <a:r>
              <a:rPr lang="ru-RU" dirty="0" smtClean="0"/>
              <a:t> и </a:t>
            </a:r>
            <a:r>
              <a:rPr lang="ru-RU" dirty="0" err="1" smtClean="0"/>
              <a:t>тиннинга</a:t>
            </a:r>
            <a:r>
              <a:rPr lang="ru-RU" dirty="0" smtClean="0"/>
              <a:t>. </a:t>
            </a:r>
          </a:p>
          <a:p>
            <a:r>
              <a:rPr lang="ru-RU" dirty="0" smtClean="0"/>
              <a:t> Улучшение результатов наземного картирования с помощью возможностей построения изолиний с выбранным шагом и изолиний заданных уровней. Создание </a:t>
            </a:r>
            <a:r>
              <a:rPr lang="ru-RU" dirty="0" err="1" smtClean="0"/>
              <a:t>воксельных</a:t>
            </a:r>
            <a:r>
              <a:rPr lang="ru-RU" dirty="0" smtClean="0"/>
              <a:t> моделей (3D </a:t>
            </a:r>
            <a:r>
              <a:rPr lang="ru-RU" dirty="0" err="1" smtClean="0"/>
              <a:t>гридов</a:t>
            </a:r>
            <a:r>
              <a:rPr lang="ru-RU" dirty="0" smtClean="0"/>
              <a:t>), включающих простирание, угол наклона и погружение на основе ваших геологических данных. </a:t>
            </a:r>
          </a:p>
          <a:p>
            <a:r>
              <a:rPr lang="ru-RU" dirty="0" smtClean="0"/>
              <a:t>Построение изоповерхностей по вашим </a:t>
            </a:r>
            <a:r>
              <a:rPr lang="ru-RU" dirty="0" err="1" smtClean="0"/>
              <a:t>воксельным</a:t>
            </a:r>
            <a:r>
              <a:rPr lang="ru-RU" dirty="0" smtClean="0"/>
              <a:t> моделям.</a:t>
            </a:r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95536" y="620688"/>
            <a:ext cx="7467600" cy="525658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/>
              <a:t>    </a:t>
            </a:r>
            <a:r>
              <a:rPr lang="en-US" b="1" dirty="0" smtClean="0"/>
              <a:t>TECHBASE</a:t>
            </a:r>
            <a:endParaRPr lang="ru-RU" dirty="0" smtClean="0"/>
          </a:p>
          <a:p>
            <a:r>
              <a:rPr lang="ru-RU" dirty="0" smtClean="0"/>
              <a:t>Интерполяция на основе </a:t>
            </a:r>
            <a:r>
              <a:rPr lang="ru-RU" dirty="0" err="1" smtClean="0"/>
              <a:t>геостатистики</a:t>
            </a:r>
            <a:r>
              <a:rPr lang="ru-RU" dirty="0" smtClean="0"/>
              <a:t>;</a:t>
            </a:r>
          </a:p>
          <a:p>
            <a:r>
              <a:rPr lang="ru-RU" dirty="0" smtClean="0"/>
              <a:t>Блочно-каркасное моделирование залежей;</a:t>
            </a:r>
          </a:p>
          <a:p>
            <a:r>
              <a:rPr lang="ru-RU" dirty="0" smtClean="0"/>
              <a:t>Расчет устойчивости откосов;</a:t>
            </a:r>
          </a:p>
          <a:p>
            <a:r>
              <a:rPr lang="ru-RU" dirty="0" smtClean="0"/>
              <a:t>Расчет оптимальных границ карьера;</a:t>
            </a:r>
          </a:p>
          <a:p>
            <a:r>
              <a:rPr lang="ru-RU" dirty="0" smtClean="0"/>
              <a:t>Подсчет запасов и календарное планирование горных работ;</a:t>
            </a:r>
          </a:p>
          <a:p>
            <a:r>
              <a:rPr lang="ru-RU" dirty="0" smtClean="0"/>
              <a:t>Моделирование течения подземных вод;</a:t>
            </a:r>
          </a:p>
          <a:p>
            <a:r>
              <a:rPr lang="ru-RU" dirty="0" smtClean="0"/>
              <a:t>Экспорт-импорт данных в различные системы(</a:t>
            </a:r>
            <a:r>
              <a:rPr lang="ru-RU" dirty="0" err="1" smtClean="0"/>
              <a:t>AutoCAD</a:t>
            </a:r>
            <a:r>
              <a:rPr lang="ru-RU" dirty="0" smtClean="0"/>
              <a:t>, </a:t>
            </a:r>
            <a:r>
              <a:rPr lang="ru-RU" dirty="0" err="1" smtClean="0"/>
              <a:t>dBase</a:t>
            </a:r>
            <a:r>
              <a:rPr lang="ru-RU" dirty="0" smtClean="0"/>
              <a:t> и т.д.).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39552" y="764704"/>
            <a:ext cx="7467600" cy="4873752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b="1" dirty="0" smtClean="0"/>
              <a:t>	GEMCOM </a:t>
            </a:r>
          </a:p>
          <a:p>
            <a:r>
              <a:rPr lang="ru-RU" dirty="0" smtClean="0"/>
              <a:t> Управление данными геологоразведки</a:t>
            </a:r>
          </a:p>
          <a:p>
            <a:r>
              <a:rPr lang="ru-RU" dirty="0" smtClean="0"/>
              <a:t>Геологическое опробование </a:t>
            </a:r>
          </a:p>
          <a:p>
            <a:r>
              <a:rPr lang="ru-RU" dirty="0" smtClean="0"/>
              <a:t>Моделирование месторождений</a:t>
            </a:r>
          </a:p>
          <a:p>
            <a:r>
              <a:rPr lang="ru-RU" dirty="0" err="1" smtClean="0"/>
              <a:t>Геомеханические</a:t>
            </a:r>
            <a:r>
              <a:rPr lang="ru-RU" dirty="0" smtClean="0"/>
              <a:t> расчеты </a:t>
            </a:r>
          </a:p>
          <a:p>
            <a:r>
              <a:rPr lang="ru-RU" dirty="0" smtClean="0"/>
              <a:t>Проектирование карьеров и шахт</a:t>
            </a:r>
          </a:p>
          <a:p>
            <a:r>
              <a:rPr lang="ru-RU" dirty="0" smtClean="0"/>
              <a:t>Планирование горных работ </a:t>
            </a:r>
          </a:p>
          <a:p>
            <a:r>
              <a:rPr lang="ru-RU" dirty="0" smtClean="0"/>
              <a:t>Календарное планирование и производственная программа </a:t>
            </a:r>
          </a:p>
          <a:p>
            <a:r>
              <a:rPr lang="ru-RU" dirty="0" smtClean="0"/>
              <a:t>Контроль производства</a:t>
            </a:r>
          </a:p>
          <a:p>
            <a:r>
              <a:rPr lang="ru-RU" dirty="0" smtClean="0"/>
              <a:t> Управление работой горного оборудования</a:t>
            </a:r>
          </a:p>
          <a:p>
            <a:r>
              <a:rPr lang="ru-RU" dirty="0" smtClean="0"/>
              <a:t>Экологическое моделирование </a:t>
            </a:r>
          </a:p>
          <a:p>
            <a:r>
              <a:rPr lang="ru-RU" dirty="0" smtClean="0"/>
              <a:t>Управление документооборотом предприятия</a:t>
            </a:r>
          </a:p>
          <a:p>
            <a:r>
              <a:rPr lang="ru-RU" dirty="0" smtClean="0"/>
              <a:t>Маркшейдерские расчеты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67544" y="908720"/>
            <a:ext cx="7467600" cy="4873752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</a:t>
            </a:r>
            <a:r>
              <a:rPr lang="en-US" b="1" dirty="0" err="1" smtClean="0"/>
              <a:t>DrillKing</a:t>
            </a:r>
            <a:endParaRPr lang="ru-RU" b="1" dirty="0" smtClean="0"/>
          </a:p>
          <a:p>
            <a:pPr>
              <a:buNone/>
            </a:pPr>
            <a:r>
              <a:rPr lang="ru-RU" b="1" dirty="0" smtClean="0"/>
              <a:t>	</a:t>
            </a:r>
            <a:r>
              <a:rPr lang="ru-RU" dirty="0" smtClean="0"/>
              <a:t>Моделирование и оценка запасов месторождений, включая </a:t>
            </a:r>
            <a:r>
              <a:rPr lang="ru-RU" dirty="0" err="1" smtClean="0"/>
              <a:t>геостатистику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	Проектирование картеров </a:t>
            </a:r>
          </a:p>
          <a:p>
            <a:pPr>
              <a:buNone/>
            </a:pPr>
            <a:r>
              <a:rPr lang="ru-RU" dirty="0" smtClean="0"/>
              <a:t>	Проектирование подземных рудников  Маркшейдерские расчеты </a:t>
            </a:r>
          </a:p>
          <a:p>
            <a:pPr>
              <a:buNone/>
            </a:pPr>
            <a:r>
              <a:rPr lang="ru-RU" dirty="0" smtClean="0"/>
              <a:t>	Контроль качества </a:t>
            </a:r>
            <a:r>
              <a:rPr lang="ru-RU" dirty="0" err="1" smtClean="0"/>
              <a:t>рудопотоков</a:t>
            </a:r>
            <a:r>
              <a:rPr lang="ru-RU" dirty="0" smtClean="0"/>
              <a:t> </a:t>
            </a:r>
          </a:p>
          <a:p>
            <a:pPr>
              <a:buNone/>
            </a:pPr>
            <a:r>
              <a:rPr lang="ru-RU" dirty="0" smtClean="0"/>
              <a:t>	Календарное планирование </a:t>
            </a:r>
          </a:p>
          <a:p>
            <a:pPr>
              <a:buNone/>
            </a:pPr>
            <a:r>
              <a:rPr lang="ru-RU" dirty="0" smtClean="0"/>
              <a:t>	Обработка геологоразведочной информации Обработка данных по скважинам</a:t>
            </a:r>
            <a:endParaRPr lang="ru-RU" b="1" dirty="0" smtClean="0"/>
          </a:p>
          <a:p>
            <a:pPr>
              <a:buNone/>
            </a:pPr>
            <a:endParaRPr lang="ru-RU" b="1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88640"/>
            <a:ext cx="7715200" cy="6669360"/>
          </a:xfrm>
        </p:spPr>
        <p:txBody>
          <a:bodyPr>
            <a:normAutofit fontScale="62500" lnSpcReduction="20000"/>
          </a:bodyPr>
          <a:lstStyle/>
          <a:p>
            <a:r>
              <a:rPr lang="en-US" b="1" dirty="0" smtClean="0"/>
              <a:t>MICROMINE </a:t>
            </a:r>
            <a:endParaRPr lang="ru-RU" b="1" dirty="0" smtClean="0"/>
          </a:p>
          <a:p>
            <a:r>
              <a:rPr lang="ru-RU" dirty="0" smtClean="0"/>
              <a:t>Создание баз данных и работа с ними. Базы данных геологоразведочных организаций создаются и поддерживаются в пакете в табличном формате. Данные могут импортироваться в пакет из любых стандартных продуктов </a:t>
            </a:r>
            <a:r>
              <a:rPr lang="ru-RU" dirty="0" err="1" smtClean="0"/>
              <a:t>Windows</a:t>
            </a:r>
            <a:r>
              <a:rPr lang="ru-RU" dirty="0" smtClean="0"/>
              <a:t> или текстовых форматов, вводиться дигитайзером или </a:t>
            </a:r>
            <a:r>
              <a:rPr lang="ru-RU" dirty="0" err="1" smtClean="0"/>
              <a:t>импортиро</a:t>
            </a:r>
            <a:r>
              <a:rPr lang="ru-RU" dirty="0" smtClean="0"/>
              <a:t>- </a:t>
            </a:r>
            <a:r>
              <a:rPr lang="ru-RU" dirty="0" err="1" smtClean="0"/>
              <a:t>ваться</a:t>
            </a:r>
            <a:r>
              <a:rPr lang="ru-RU" dirty="0" smtClean="0"/>
              <a:t> из систем GPS. </a:t>
            </a:r>
          </a:p>
          <a:p>
            <a:r>
              <a:rPr lang="ru-RU" dirty="0" smtClean="0"/>
              <a:t>Проверка данных опробования и геологической документации на предмет возможных ошибок при их вводе. </a:t>
            </a:r>
          </a:p>
          <a:p>
            <a:r>
              <a:rPr lang="ru-RU" dirty="0" smtClean="0"/>
              <a:t>Создание графики: разрезов, планов, трехмерных изображений с </a:t>
            </a:r>
            <a:r>
              <a:rPr lang="ru-RU" dirty="0" err="1" smtClean="0"/>
              <a:t>выво</a:t>
            </a:r>
            <a:r>
              <a:rPr lang="ru-RU" dirty="0" smtClean="0"/>
              <a:t>- дом любых данных (результаты опробования, геологические коды, гисто- граммы, заливки и пр.).</a:t>
            </a:r>
          </a:p>
          <a:p>
            <a:r>
              <a:rPr lang="ru-RU" dirty="0" smtClean="0"/>
              <a:t>Классический статистический анализ геологоразведочной информации (опробование, геохимия, геофизика) с выводом на печать графиков гисто- грамм, таблиц и результатов их анализа. </a:t>
            </a:r>
          </a:p>
          <a:p>
            <a:r>
              <a:rPr lang="ru-RU" dirty="0" smtClean="0"/>
              <a:t>Интерактивная трехмерная интерпретация геологических разрезов и планов (геология, минерализация и пр.) с кодировкой каждого периметра</a:t>
            </a:r>
          </a:p>
          <a:p>
            <a:r>
              <a:rPr lang="ru-RU" dirty="0" smtClean="0"/>
              <a:t>Интерактивное трехмерное каркасное моделирование рудных тел, </a:t>
            </a:r>
            <a:r>
              <a:rPr lang="ru-RU" dirty="0" err="1" smtClean="0"/>
              <a:t>гео</a:t>
            </a:r>
            <a:r>
              <a:rPr lang="ru-RU" dirty="0" smtClean="0"/>
              <a:t>- логических формаций и поверхностей. </a:t>
            </a:r>
          </a:p>
          <a:p>
            <a:r>
              <a:rPr lang="ru-RU" dirty="0" smtClean="0"/>
              <a:t>Полный </a:t>
            </a:r>
            <a:r>
              <a:rPr lang="ru-RU" dirty="0" err="1" smtClean="0"/>
              <a:t>геостатистический</a:t>
            </a:r>
            <a:r>
              <a:rPr lang="ru-RU" dirty="0" smtClean="0"/>
              <a:t> анализ любых трехмерных данных, </a:t>
            </a:r>
            <a:r>
              <a:rPr lang="ru-RU" dirty="0" err="1" smtClean="0"/>
              <a:t>вклю</a:t>
            </a:r>
            <a:r>
              <a:rPr lang="ru-RU" dirty="0" smtClean="0"/>
              <a:t>- чая расчет и моделирование </a:t>
            </a:r>
            <a:r>
              <a:rPr lang="ru-RU" dirty="0" err="1" smtClean="0"/>
              <a:t>вариограмм</a:t>
            </a:r>
            <a:r>
              <a:rPr lang="ru-RU" dirty="0" smtClean="0"/>
              <a:t>, карт вариаций изменчивости и оценки пространственной анизотропии минерализации.</a:t>
            </a:r>
          </a:p>
          <a:p>
            <a:r>
              <a:rPr lang="ru-RU" dirty="0" smtClean="0"/>
              <a:t>Возможность оценки запасов методом разрезов в пределах каркасных моделей или с использованием блочных моделей. </a:t>
            </a:r>
          </a:p>
          <a:p>
            <a:pPr>
              <a:buNone/>
            </a:pPr>
            <a:r>
              <a:rPr lang="ru-RU" dirty="0" smtClean="0"/>
              <a:t>	Кроме того, пакет имеет модули и процессы для ввода и обработки:  геохимических и геофизических данных; </a:t>
            </a:r>
          </a:p>
          <a:p>
            <a:r>
              <a:rPr lang="ru-RU" dirty="0" smtClean="0"/>
              <a:t> геодезических данных с возможностью трансформации географических сетей; </a:t>
            </a:r>
          </a:p>
          <a:p>
            <a:r>
              <a:rPr lang="ru-RU" dirty="0" smtClean="0"/>
              <a:t>горных данных с возможностью проектирования карьеров и буро- взрывных работ.</a:t>
            </a:r>
            <a:endParaRPr lang="ru-RU" b="1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638</TotalTime>
  <Words>781</Words>
  <Application>Microsoft Office PowerPoint</Application>
  <PresentationFormat>Экран (4:3)</PresentationFormat>
  <Paragraphs>102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Эркер</vt:lpstr>
      <vt:lpstr>КАРТОГРАФИЧЕСКИЕ ИССЛЕДОВАНИЯ ГЕОДИНАМИЧЕСКИХ ПРОЦЕССОВ </vt:lpstr>
      <vt:lpstr>План: </vt:lpstr>
      <vt:lpstr>Понятие картография </vt:lpstr>
      <vt:lpstr>1. Картографические исследования геодинамических процессов </vt:lpstr>
      <vt:lpstr>Геодинамическое картографирование</vt:lpstr>
      <vt:lpstr>Слайд 6</vt:lpstr>
      <vt:lpstr>Слайд 7</vt:lpstr>
      <vt:lpstr>В отмеченных направлениях геодинамического картографирования наиболее перспективно создание карт двух видов</vt:lpstr>
      <vt:lpstr>наиболее перспективные для создание карт</vt:lpstr>
      <vt:lpstr>отображающие многоплановую характеристику геодинамической ситуации </vt:lpstr>
      <vt:lpstr>представляющие отдельные геодинамические параметры </vt:lpstr>
      <vt:lpstr>Слайд 12</vt:lpstr>
      <vt:lpstr>Слайд 13</vt:lpstr>
      <vt:lpstr>Слайд 14</vt:lpstr>
      <vt:lpstr>3. Гис технологии в картографических исследованиях геодинамических процессов</vt:lpstr>
      <vt:lpstr>Слайд 16</vt:lpstr>
      <vt:lpstr>Слайд 17</vt:lpstr>
      <vt:lpstr>Слайд 18</vt:lpstr>
      <vt:lpstr>Программное обеспечение для создании карт </vt:lpstr>
      <vt:lpstr>Слайд 20</vt:lpstr>
      <vt:lpstr>Слайд 21</vt:lpstr>
      <vt:lpstr>Слайд 22</vt:lpstr>
      <vt:lpstr>Слайд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КАРТОГРАФИЧЕСКИЕ ИССЛЕДОВАНИЯ ГЕОДИНАМИЧЕСКИХ ПРОЦЕССОВ </dc:title>
  <dc:creator>SAMSUNG</dc:creator>
  <cp:lastModifiedBy>Ganat</cp:lastModifiedBy>
  <cp:revision>70</cp:revision>
  <dcterms:created xsi:type="dcterms:W3CDTF">2016-10-04T17:03:32Z</dcterms:created>
  <dcterms:modified xsi:type="dcterms:W3CDTF">2020-09-09T05:32:55Z</dcterms:modified>
</cp:coreProperties>
</file>